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94.xml" ContentType="application/vnd.openxmlformats-officedocument.presentationml.slide+xml"/>
  <Override PartName="/ppt/slides/slide90.xml" ContentType="application/vnd.openxmlformats-officedocument.presentationml.slide+xml"/>
  <Override PartName="/ppt/slides/slide87.xml" ContentType="application/vnd.openxmlformats-officedocument.presentationml.slide+xml"/>
  <Override PartName="/ppt/slides/slide93.xml" ContentType="application/vnd.openxmlformats-officedocument.presentationml.slide+xml"/>
  <Override PartName="/ppt/slides/slide86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79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91.xml" ContentType="application/vnd.openxmlformats-officedocument.presentationml.slide+xml"/>
  <Override PartName="/ppt/slides/slide66.xml" ContentType="application/vnd.openxmlformats-officedocument.presentationml.slide+xml"/>
  <Override PartName="/ppt/slides/slide6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8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72.xml" ContentType="application/vnd.openxmlformats-officedocument.presentationml.slide+xml"/>
  <Override PartName="/ppt/slides/slide44.xml" ContentType="application/vnd.openxmlformats-officedocument.presentationml.slide+xml"/>
  <Override PartName="/ppt/slides/slide6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71.xml" ContentType="application/vnd.openxmlformats-officedocument.presentationml.slide+xml"/>
  <Override PartName="/ppt/slides/slide33.xml" ContentType="application/vnd.openxmlformats-officedocument.presentationml.slide+xml"/>
  <Override PartName="/ppt/slides/slide61.xml" ContentType="application/vnd.openxmlformats-officedocument.presentationml.slide+xml"/>
  <Override PartName="/ppt/slides/_rels/slide91.xml.rels" ContentType="application/vnd.openxmlformats-package.relationships+xml"/>
  <Override PartName="/ppt/slides/_rels/slide89.xml.rels" ContentType="application/vnd.openxmlformats-package.relationships+xml"/>
  <Override PartName="/ppt/slides/_rels/slide88.xml.rels" ContentType="application/vnd.openxmlformats-package.relationships+xml"/>
  <Override PartName="/ppt/slides/_rels/slide86.xml.rels" ContentType="application/vnd.openxmlformats-package.relationships+xml"/>
  <Override PartName="/ppt/slides/_rels/slide8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84.xml.rels" ContentType="application/vnd.openxmlformats-package.relationships+xml"/>
  <Override PartName="/ppt/slides/_rels/slide76.xml.rels" ContentType="application/vnd.openxmlformats-package.relationships+xml"/>
  <Override PartName="/ppt/slides/_rels/slide65.xml.rels" ContentType="application/vnd.openxmlformats-package.relationships+xml"/>
  <Override PartName="/ppt/slides/_rels/slide90.xml.rels" ContentType="application/vnd.openxmlformats-package.relationships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72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53.xml.rels" ContentType="application/vnd.openxmlformats-package.relationships+xml"/>
  <Override PartName="/ppt/slides/_rels/slide64.xml.rels" ContentType="application/vnd.openxmlformats-package.relationships+xml"/>
  <Override PartName="/ppt/slides/_rels/slide69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70.xml.rels" ContentType="application/vnd.openxmlformats-package.relationships+xml"/>
  <Override PartName="/ppt/slides/_rels/slide36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75.xml.rels" ContentType="application/vnd.openxmlformats-package.relationships+xml"/>
  <Override PartName="/ppt/slides/_rels/slide35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94.xml.rels" ContentType="application/vnd.openxmlformats-package.relationships+xml"/>
  <Override PartName="/ppt/slides/_rels/slide31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87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63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82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93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20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8.xml.rels" ContentType="application/vnd.openxmlformats-package.relationships+xml"/>
  <Override PartName="/ppt/slides/_rels/slide71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81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5.xml.rels" ContentType="application/vnd.openxmlformats-package.relationships+xml"/>
  <Override PartName="/ppt/slides/_rels/slide92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80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52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65.xml" ContentType="application/vnd.openxmlformats-officedocument.presentationml.slide+xml"/>
  <Override PartName="/ppt/slides/slide60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92.xml" ContentType="application/vnd.openxmlformats-officedocument.presentationml.slide+xml"/>
  <Override PartName="/ppt/slides/slide89.xml" ContentType="application/vnd.openxmlformats-officedocument.presentationml.slide+xml"/>
  <Override PartName="/ppt/slides/slide24.xml" ContentType="application/vnd.openxmlformats-officedocument.presentationml.slide+xml"/>
  <Override PartName="/ppt/slides/slide78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05.png" ContentType="image/png"/>
  <Override PartName="/ppt/media/image102.png" ContentType="image/png"/>
  <Override PartName="/ppt/media/image100.png" ContentType="image/png"/>
  <Override PartName="/ppt/media/image98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8.png" ContentType="image/png"/>
  <Override PartName="/ppt/media/image85.png" ContentType="image/png"/>
  <Override PartName="/ppt/media/image84.png" ContentType="image/png"/>
  <Override PartName="/ppt/media/image103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95.png" ContentType="image/png"/>
  <Override PartName="/ppt/media/image76.png" ContentType="image/png"/>
  <Override PartName="/ppt/media/image93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1.png" ContentType="image/png"/>
  <Override PartName="/ppt/media/image68.png" ContentType="image/png"/>
  <Override PartName="/ppt/media/image69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72.png" ContentType="image/png"/>
  <Override PartName="/ppt/media/image63.png" ContentType="image/png"/>
  <Override PartName="/ppt/media/image62.png" ContentType="image/png"/>
  <Override PartName="/ppt/media/image60.png" ContentType="image/png"/>
  <Override PartName="/ppt/media/image59.png" ContentType="image/png"/>
  <Override PartName="/ppt/media/image78.png" ContentType="image/png"/>
  <Override PartName="/ppt/media/image58.png" ContentType="image/png"/>
  <Override PartName="/ppt/media/image97.png" ContentType="image/png"/>
  <Override PartName="/ppt/media/image57.png" ContentType="image/png"/>
  <Override PartName="/ppt/media/image53.png" ContentType="image/png"/>
  <Override PartName="/ppt/media/image86.png" ContentType="image/png"/>
  <Override PartName="/ppt/media/image52.png" ContentType="image/png"/>
  <Override PartName="/ppt/media/image56.png" ContentType="image/png"/>
  <Override PartName="/ppt/media/image51.png" ContentType="image/png"/>
  <Override PartName="/ppt/media/image50.png" ContentType="image/png"/>
  <Override PartName="/ppt/media/image89.png" ContentType="image/png"/>
  <Override PartName="/ppt/media/image49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7.png" ContentType="image/png"/>
  <Override PartName="/ppt/media/image26.png" ContentType="image/png"/>
  <Override PartName="/ppt/media/image87.png" ContentType="image/png"/>
  <Override PartName="/ppt/media/image28.png" ContentType="image/png"/>
  <Override PartName="/ppt/media/image25.png" ContentType="image/png"/>
  <Override PartName="/ppt/media/image33.png" ContentType="image/png"/>
  <Override PartName="/ppt/media/image38.png" ContentType="image/png"/>
  <Override PartName="/ppt/media/image77.png" ContentType="image/png"/>
  <Override PartName="/ppt/media/image22.png" ContentType="image/png"/>
  <Override PartName="/ppt/media/image55.png" ContentType="image/png"/>
  <Override PartName="/ppt/media/image99.png" ContentType="image/png"/>
  <Override PartName="/ppt/media/image31.png" ContentType="image/png"/>
  <Override PartName="/ppt/media/image37.png" ContentType="image/png"/>
  <Override PartName="/ppt/media/image24.png" ContentType="image/png"/>
  <Override PartName="/ppt/media/image21.png" ContentType="image/png"/>
  <Override PartName="/ppt/media/image54.png" ContentType="image/png"/>
  <Override PartName="/ppt/media/image61.png" ContentType="image/png"/>
  <Override PartName="/ppt/media/image20.png" ContentType="image/png"/>
  <Override PartName="/ppt/media/image96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46.png" ContentType="image/png"/>
  <Override PartName="/ppt/media/image23.png" ContentType="image/png"/>
  <Override PartName="/ppt/media/image12.png" ContentType="image/png"/>
  <Override PartName="/ppt/media/image39.png" ContentType="image/png"/>
  <Override PartName="/ppt/media/image94.png" ContentType="image/png"/>
  <Override PartName="/ppt/media/image35.png" ContentType="image/png"/>
  <Override PartName="/ppt/media/image10.png" ContentType="image/png"/>
  <Override PartName="/ppt/media/image48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40.png" ContentType="image/png"/>
  <Override PartName="/ppt/media/image34.png" ContentType="image/png"/>
  <Override PartName="/ppt/media/image101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79.png" ContentType="image/png"/>
  <Override PartName="/ppt/media/image47.png" ContentType="image/png"/>
  <Override PartName="/ppt/media/image104.png" ContentType="image/png"/>
  <Override PartName="/ppt/media/image70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516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564840" y="1059120"/>
            <a:ext cx="10971000" cy="170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PaperReading:</a:t>
            </a:r>
            <a:endParaRPr/>
          </a:p>
          <a:p>
            <a:pPr algn="ctr">
              <a:lnSpc>
                <a:spcPct val="100000"/>
              </a:lnSpc>
            </a:pPr>
            <a:r>
              <a:rPr i="1" lang="en-US" sz="4000">
                <a:latin typeface="Arial"/>
              </a:rPr>
              <a:t>An Analysis of Linux Scalability to Many Cores</a:t>
            </a:r>
            <a:endParaRPr/>
          </a:p>
        </p:txBody>
      </p:sp>
      <p:sp>
        <p:nvSpPr>
          <p:cNvPr id="73" name="CustomShape 2"/>
          <p:cNvSpPr/>
          <p:nvPr/>
        </p:nvSpPr>
        <p:spPr>
          <a:xfrm>
            <a:off x="609480" y="2388240"/>
            <a:ext cx="10970640" cy="397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毛海宇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2015310607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方法</a:t>
            </a:r>
            <a:endParaRPr/>
          </a:p>
        </p:txBody>
      </p:sp>
      <p:sp>
        <p:nvSpPr>
          <p:cNvPr id="9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运行应用程序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使用内存文件系统来避免硬盘的瓶颈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寻找瓶颈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修复瓶颈，重新运行应用程序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当没有重大的改进，或者瓶颈卡在共享硬件上的时候停止</a:t>
            </a:r>
            <a:endParaRPr/>
          </a:p>
        </p:txBody>
      </p:sp>
      <p:pic>
        <p:nvPicPr>
          <p:cNvPr id="94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1760" y="4142520"/>
            <a:ext cx="705600" cy="47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方法</a:t>
            </a:r>
            <a:endParaRPr/>
          </a:p>
        </p:txBody>
      </p:sp>
      <p:sp>
        <p:nvSpPr>
          <p:cNvPr id="96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运行应用程序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使用内存文件系统来避免硬盘的瓶颈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寻找瓶颈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修复瓶颈，重新运行应用程序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当没有重大的改进，或者瓶颈卡在共享硬件上的时候停止</a:t>
            </a:r>
            <a:endParaRPr/>
          </a:p>
        </p:txBody>
      </p:sp>
      <p:pic>
        <p:nvPicPr>
          <p:cNvPr id="97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1760" y="1825560"/>
            <a:ext cx="705600" cy="47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方法</a:t>
            </a:r>
            <a:endParaRPr/>
          </a:p>
        </p:txBody>
      </p:sp>
      <p:sp>
        <p:nvSpPr>
          <p:cNvPr id="9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运行应用程序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使用内存文件系统来避免硬盘的瓶颈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寻找瓶颈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修复瓶颈，重新运行应用程序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当没有重大的改进，或者瓶颈卡在共享硬件上的时候停止</a:t>
            </a:r>
            <a:endParaRPr/>
          </a:p>
        </p:txBody>
      </p:sp>
      <p:pic>
        <p:nvPicPr>
          <p:cNvPr id="100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1760" y="5149080"/>
            <a:ext cx="705600" cy="47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现有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48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核服务器</a:t>
            </a:r>
            <a:endParaRPr/>
          </a:p>
        </p:txBody>
      </p:sp>
      <p:pic>
        <p:nvPicPr>
          <p:cNvPr id="102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18160" y="2567520"/>
            <a:ext cx="8155080" cy="360900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1099080" y="1784880"/>
            <a:ext cx="354276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6</a:t>
            </a:r>
            <a:r>
              <a:rPr lang="en-US">
                <a:solidFill>
                  <a:srgbClr val="000000"/>
                </a:solidFill>
                <a:latin typeface="Calibri"/>
              </a:rPr>
              <a:t>核 </a:t>
            </a:r>
            <a:r>
              <a:rPr lang="en-US">
                <a:solidFill>
                  <a:srgbClr val="000000"/>
                </a:solidFill>
                <a:latin typeface="Calibri"/>
              </a:rPr>
              <a:t>* 8 </a:t>
            </a:r>
            <a:r>
              <a:rPr lang="en-US">
                <a:solidFill>
                  <a:srgbClr val="000000"/>
                </a:solidFill>
                <a:latin typeface="Calibri"/>
              </a:rPr>
              <a:t>片 </a:t>
            </a:r>
            <a:r>
              <a:rPr lang="en-US">
                <a:solidFill>
                  <a:srgbClr val="000000"/>
                </a:solidFill>
                <a:latin typeface="Calibri"/>
              </a:rPr>
              <a:t>AMD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在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Stock Linux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内核上扩展性差</a:t>
            </a:r>
            <a:endParaRPr/>
          </a:p>
        </p:txBody>
      </p:sp>
      <p:pic>
        <p:nvPicPr>
          <p:cNvPr id="105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42840" y="1825560"/>
            <a:ext cx="8505360" cy="3668760"/>
          </a:xfrm>
          <a:prstGeom prst="rect">
            <a:avLst/>
          </a:prstGeom>
          <a:ln>
            <a:noFill/>
          </a:ln>
        </p:spPr>
      </p:pic>
      <p:sp>
        <p:nvSpPr>
          <p:cNvPr id="106" name="CustomShape 2"/>
          <p:cNvSpPr/>
          <p:nvPr/>
        </p:nvSpPr>
        <p:spPr>
          <a:xfrm>
            <a:off x="3086280" y="5776560"/>
            <a:ext cx="593424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Y</a:t>
            </a:r>
            <a:r>
              <a:rPr lang="en-US">
                <a:solidFill>
                  <a:srgbClr val="000000"/>
                </a:solidFill>
                <a:latin typeface="Calibri"/>
              </a:rPr>
              <a:t>轴</a:t>
            </a:r>
            <a:r>
              <a:rPr lang="en-US">
                <a:solidFill>
                  <a:srgbClr val="000000"/>
                </a:solidFill>
                <a:latin typeface="Calibri"/>
              </a:rPr>
              <a:t>: </a:t>
            </a:r>
            <a:r>
              <a:rPr lang="en-US">
                <a:solidFill>
                  <a:srgbClr val="000000"/>
                </a:solidFill>
                <a:latin typeface="Calibri"/>
              </a:rPr>
              <a:t>（</a:t>
            </a:r>
            <a:r>
              <a:rPr lang="en-US">
                <a:solidFill>
                  <a:srgbClr val="000000"/>
                </a:solidFill>
                <a:latin typeface="Calibri"/>
              </a:rPr>
              <a:t>48</a:t>
            </a:r>
            <a:r>
              <a:rPr lang="en-US">
                <a:solidFill>
                  <a:srgbClr val="000000"/>
                </a:solidFill>
                <a:latin typeface="Calibri"/>
              </a:rPr>
              <a:t>核吞吐率）</a:t>
            </a:r>
            <a:r>
              <a:rPr lang="en-US">
                <a:solidFill>
                  <a:srgbClr val="000000"/>
                </a:solidFill>
                <a:latin typeface="Calibri"/>
              </a:rPr>
              <a:t>/ </a:t>
            </a:r>
            <a:r>
              <a:rPr lang="en-US">
                <a:solidFill>
                  <a:srgbClr val="000000"/>
                </a:solidFill>
                <a:latin typeface="Calibri"/>
              </a:rPr>
              <a:t>（ 单核吞吐率）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EXIM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在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Stock Linux 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坍塌</a:t>
            </a:r>
            <a:endParaRPr/>
          </a:p>
        </p:txBody>
      </p:sp>
      <p:pic>
        <p:nvPicPr>
          <p:cNvPr id="108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92840" y="1825560"/>
            <a:ext cx="5805720" cy="396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EXIM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在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Stock Linux 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坍塌</a:t>
            </a:r>
            <a:endParaRPr/>
          </a:p>
        </p:txBody>
      </p:sp>
      <p:pic>
        <p:nvPicPr>
          <p:cNvPr id="110" name="内容占位符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22920" y="1825560"/>
            <a:ext cx="6145200" cy="435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EXIM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在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Stock Linux 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坍塌</a:t>
            </a:r>
            <a:endParaRPr/>
          </a:p>
        </p:txBody>
      </p:sp>
      <p:pic>
        <p:nvPicPr>
          <p:cNvPr id="112" name="内容占位符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21160" y="1690560"/>
            <a:ext cx="6016680" cy="435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全面剖析器找出了一个明显的问题</a:t>
            </a:r>
            <a:endParaRPr/>
          </a:p>
        </p:txBody>
      </p:sp>
      <p:pic>
        <p:nvPicPr>
          <p:cNvPr id="114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95360" y="1690560"/>
            <a:ext cx="7143120" cy="435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全面剖析器找出了一个明显的问题</a:t>
            </a:r>
            <a:endParaRPr/>
          </a:p>
        </p:txBody>
      </p:sp>
      <p:pic>
        <p:nvPicPr>
          <p:cNvPr id="116" name="内容占位符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04800" y="1825560"/>
            <a:ext cx="7381800" cy="435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什么是可扩展性</a:t>
            </a:r>
            <a:endParaRPr/>
          </a:p>
        </p:txBody>
      </p:sp>
      <p:sp>
        <p:nvSpPr>
          <p:cNvPr id="7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应用在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核上可以做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倍于单核上的工作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可扩展性可能被阿姆达尔定律限制：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锁，共享数据结构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共享硬件（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DRAM, NIC, …)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全面剖析器找出了一个明显的问题</a:t>
            </a:r>
            <a:endParaRPr/>
          </a:p>
        </p:txBody>
      </p:sp>
      <p:pic>
        <p:nvPicPr>
          <p:cNvPr id="118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23960" y="1825560"/>
            <a:ext cx="7143120" cy="435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瓶颈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读取挂载表</a:t>
            </a:r>
            <a:endParaRPr/>
          </a:p>
        </p:txBody>
      </p:sp>
      <p:sp>
        <p:nvSpPr>
          <p:cNvPr id="12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800">
                <a:solidFill>
                  <a:srgbClr val="000000"/>
                </a:solidFill>
                <a:latin typeface="Calibri"/>
              </a:rPr>
              <a:t>sys_open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最终调用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121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71800" y="2444040"/>
            <a:ext cx="7133400" cy="311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瓶颈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读取挂载表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800">
                <a:solidFill>
                  <a:srgbClr val="000000"/>
                </a:solidFill>
                <a:latin typeface="Calibri"/>
              </a:rPr>
              <a:t>sys_open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最终调用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124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40360" y="2467800"/>
            <a:ext cx="6666840" cy="306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瓶颈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读取挂载表</a:t>
            </a:r>
            <a:endParaRPr/>
          </a:p>
        </p:txBody>
      </p:sp>
      <p:sp>
        <p:nvSpPr>
          <p:cNvPr id="126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800">
                <a:solidFill>
                  <a:srgbClr val="000000"/>
                </a:solidFill>
                <a:latin typeface="Calibri"/>
              </a:rPr>
              <a:t>sys_open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最终调用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127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70000" y="2596320"/>
            <a:ext cx="8051400" cy="280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瓶颈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读取挂载表</a:t>
            </a:r>
            <a:endParaRPr/>
          </a:p>
        </p:txBody>
      </p:sp>
      <p:sp>
        <p:nvSpPr>
          <p:cNvPr id="12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800">
                <a:solidFill>
                  <a:srgbClr val="000000"/>
                </a:solidFill>
                <a:latin typeface="Calibri"/>
              </a:rPr>
              <a:t>sys_open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最终调用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130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70000" y="2596320"/>
            <a:ext cx="8051400" cy="2809080"/>
          </a:xfrm>
          <a:prstGeom prst="rect">
            <a:avLst/>
          </a:prstGeom>
          <a:ln>
            <a:noFill/>
          </a:ln>
        </p:spPr>
      </p:pic>
      <p:sp>
        <p:nvSpPr>
          <p:cNvPr id="131" name="CustomShape 3"/>
          <p:cNvSpPr/>
          <p:nvPr/>
        </p:nvSpPr>
        <p:spPr>
          <a:xfrm>
            <a:off x="1230840" y="5607000"/>
            <a:ext cx="831672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spin_lock </a:t>
            </a:r>
            <a:r>
              <a:rPr lang="en-US">
                <a:solidFill>
                  <a:srgbClr val="000000"/>
                </a:solidFill>
                <a:latin typeface="Calibri"/>
              </a:rPr>
              <a:t>和 </a:t>
            </a:r>
            <a:r>
              <a:rPr lang="en-US">
                <a:solidFill>
                  <a:srgbClr val="000000"/>
                </a:solidFill>
                <a:latin typeface="Calibri"/>
              </a:rPr>
              <a:t>spin_unlock </a:t>
            </a:r>
            <a:r>
              <a:rPr lang="en-US">
                <a:solidFill>
                  <a:srgbClr val="000000"/>
                </a:solidFill>
                <a:latin typeface="Calibri"/>
              </a:rPr>
              <a:t>比关键部分使用的时钟周期多得多</a:t>
            </a:r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Linux spin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锁的实现</a:t>
            </a:r>
            <a:endParaRPr/>
          </a:p>
        </p:txBody>
      </p:sp>
      <p:pic>
        <p:nvPicPr>
          <p:cNvPr id="133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73920" y="1617840"/>
            <a:ext cx="8765280" cy="470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Linux spin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锁的实现</a:t>
            </a:r>
            <a:endParaRPr/>
          </a:p>
        </p:txBody>
      </p:sp>
      <p:pic>
        <p:nvPicPr>
          <p:cNvPr id="135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73920" y="1617840"/>
            <a:ext cx="8765280" cy="4708080"/>
          </a:xfrm>
          <a:prstGeom prst="rect">
            <a:avLst/>
          </a:prstGeom>
          <a:ln>
            <a:noFill/>
          </a:ln>
        </p:spPr>
      </p:pic>
      <p:sp>
        <p:nvSpPr>
          <p:cNvPr id="136" name="CustomShape 2"/>
          <p:cNvSpPr/>
          <p:nvPr/>
        </p:nvSpPr>
        <p:spPr>
          <a:xfrm>
            <a:off x="5064480" y="1690560"/>
            <a:ext cx="1168560" cy="559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ed7d31"/>
          </a:solidFill>
          <a:ln w="12600">
            <a:solidFill>
              <a:srgbClr val="af5c24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分配一个</a:t>
            </a:r>
            <a:r>
              <a:rPr lang="en-US">
                <a:solidFill>
                  <a:srgbClr val="ffffff"/>
                </a:solidFill>
                <a:latin typeface="Calibri"/>
              </a:rPr>
              <a:t>Ticket</a:t>
            </a: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Linux spin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锁的实现</a:t>
            </a:r>
            <a:endParaRPr/>
          </a:p>
        </p:txBody>
      </p:sp>
      <p:pic>
        <p:nvPicPr>
          <p:cNvPr id="138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73920" y="1617840"/>
            <a:ext cx="8765280" cy="4708080"/>
          </a:xfrm>
          <a:prstGeom prst="rect">
            <a:avLst/>
          </a:prstGeom>
          <a:ln>
            <a:noFill/>
          </a:ln>
        </p:spPr>
      </p:pic>
      <p:sp>
        <p:nvSpPr>
          <p:cNvPr id="139" name="CustomShape 2"/>
          <p:cNvSpPr/>
          <p:nvPr/>
        </p:nvSpPr>
        <p:spPr>
          <a:xfrm>
            <a:off x="5064480" y="1690560"/>
            <a:ext cx="1168560" cy="559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ed7d31"/>
          </a:solidFill>
          <a:ln w="12600">
            <a:solidFill>
              <a:srgbClr val="af5c24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分配一个</a:t>
            </a:r>
            <a:r>
              <a:rPr lang="en-US">
                <a:solidFill>
                  <a:srgbClr val="ffffff"/>
                </a:solidFill>
                <a:latin typeface="Calibri"/>
              </a:rPr>
              <a:t>Ticket</a:t>
            </a:r>
            <a:endParaRPr/>
          </a:p>
        </p:txBody>
      </p:sp>
      <p:pic>
        <p:nvPicPr>
          <p:cNvPr id="140" name="图片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01320" y="3905280"/>
            <a:ext cx="7710120" cy="265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Linux spin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锁的实现</a:t>
            </a:r>
            <a:endParaRPr/>
          </a:p>
        </p:txBody>
      </p:sp>
      <p:pic>
        <p:nvPicPr>
          <p:cNvPr id="142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73920" y="1617840"/>
            <a:ext cx="8765280" cy="4708080"/>
          </a:xfrm>
          <a:prstGeom prst="rect">
            <a:avLst/>
          </a:prstGeom>
          <a:ln>
            <a:noFill/>
          </a:ln>
        </p:spPr>
      </p:pic>
      <p:sp>
        <p:nvSpPr>
          <p:cNvPr id="143" name="CustomShape 2"/>
          <p:cNvSpPr/>
          <p:nvPr/>
        </p:nvSpPr>
        <p:spPr>
          <a:xfrm>
            <a:off x="5064480" y="1690560"/>
            <a:ext cx="1168560" cy="559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ed7d31"/>
          </a:solidFill>
          <a:ln w="12600">
            <a:solidFill>
              <a:srgbClr val="af5c24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分配一个</a:t>
            </a:r>
            <a:r>
              <a:rPr lang="en-US">
                <a:solidFill>
                  <a:srgbClr val="ffffff"/>
                </a:solidFill>
                <a:latin typeface="Calibri"/>
              </a:rPr>
              <a:t>Ticket</a:t>
            </a:r>
            <a:endParaRPr/>
          </a:p>
        </p:txBody>
      </p:sp>
      <p:pic>
        <p:nvPicPr>
          <p:cNvPr id="144" name="图片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01320" y="3905280"/>
            <a:ext cx="7710120" cy="2656800"/>
          </a:xfrm>
          <a:prstGeom prst="rect">
            <a:avLst/>
          </a:prstGeom>
          <a:ln>
            <a:noFill/>
          </a:ln>
        </p:spPr>
      </p:pic>
      <p:pic>
        <p:nvPicPr>
          <p:cNvPr id="145" name="图片 5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57560" y="4067280"/>
            <a:ext cx="6990480" cy="249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Linux spin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锁的实现</a:t>
            </a:r>
            <a:endParaRPr/>
          </a:p>
        </p:txBody>
      </p:sp>
      <p:pic>
        <p:nvPicPr>
          <p:cNvPr id="147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73920" y="1617840"/>
            <a:ext cx="8765280" cy="4708080"/>
          </a:xfrm>
          <a:prstGeom prst="rect">
            <a:avLst/>
          </a:prstGeom>
          <a:ln>
            <a:noFill/>
          </a:ln>
        </p:spPr>
      </p:pic>
      <p:sp>
        <p:nvSpPr>
          <p:cNvPr id="148" name="CustomShape 2"/>
          <p:cNvSpPr/>
          <p:nvPr/>
        </p:nvSpPr>
        <p:spPr>
          <a:xfrm>
            <a:off x="5064480" y="1690560"/>
            <a:ext cx="1168560" cy="559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ed7d31"/>
          </a:solidFill>
          <a:ln w="12600">
            <a:solidFill>
              <a:srgbClr val="af5c24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分配一个</a:t>
            </a:r>
            <a:r>
              <a:rPr lang="en-US">
                <a:solidFill>
                  <a:srgbClr val="ffffff"/>
                </a:solidFill>
                <a:latin typeface="Calibri"/>
              </a:rPr>
              <a:t>Ticket</a:t>
            </a:r>
            <a:endParaRPr/>
          </a:p>
        </p:txBody>
      </p:sp>
      <p:pic>
        <p:nvPicPr>
          <p:cNvPr id="149" name="图片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01320" y="3905280"/>
            <a:ext cx="7710120" cy="2656800"/>
          </a:xfrm>
          <a:prstGeom prst="rect">
            <a:avLst/>
          </a:prstGeom>
          <a:ln>
            <a:noFill/>
          </a:ln>
        </p:spPr>
      </p:pic>
      <p:pic>
        <p:nvPicPr>
          <p:cNvPr id="150" name="图片 5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57560" y="4067280"/>
            <a:ext cx="6990480" cy="2494800"/>
          </a:xfrm>
          <a:prstGeom prst="rect">
            <a:avLst/>
          </a:prstGeom>
          <a:ln>
            <a:noFill/>
          </a:ln>
        </p:spPr>
      </p:pic>
      <p:sp>
        <p:nvSpPr>
          <p:cNvPr id="151" name="CustomShape 3"/>
          <p:cNvSpPr/>
          <p:nvPr/>
        </p:nvSpPr>
        <p:spPr>
          <a:xfrm>
            <a:off x="3486240" y="3221280"/>
            <a:ext cx="1837440" cy="102816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12600">
            <a:solidFill>
              <a:srgbClr val="4472c4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120-420 </a:t>
            </a:r>
            <a:r>
              <a:rPr lang="en-US">
                <a:solidFill>
                  <a:srgbClr val="000000"/>
                </a:solidFill>
                <a:latin typeface="Calibri"/>
              </a:rPr>
              <a:t>个时钟周期</a:t>
            </a:r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为什么会研究操作系统内核</a:t>
            </a:r>
            <a:endParaRPr/>
          </a:p>
        </p:txBody>
      </p:sp>
      <p:sp>
        <p:nvSpPr>
          <p:cNvPr id="77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许多应用花费很多时间在内核中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例如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在单核处理机上，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EXIM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邮件服务器花费了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70% 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的时间在内核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这些应用应该扩展到多核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如果操作系统内核不具有可扩展性，那么应用程序也不会有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Linux spin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锁的实现</a:t>
            </a:r>
            <a:endParaRPr/>
          </a:p>
        </p:txBody>
      </p:sp>
      <p:pic>
        <p:nvPicPr>
          <p:cNvPr id="153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73920" y="1617840"/>
            <a:ext cx="8765280" cy="470808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4686480" y="1905120"/>
            <a:ext cx="1799640" cy="88524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12600">
            <a:solidFill>
              <a:srgbClr val="4472c4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Spin </a:t>
            </a:r>
            <a:r>
              <a:rPr lang="en-US">
                <a:solidFill>
                  <a:srgbClr val="000000"/>
                </a:solidFill>
                <a:latin typeface="Calibri"/>
              </a:rPr>
              <a:t>直到轮到我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Linux spin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锁的实现</a:t>
            </a:r>
            <a:endParaRPr/>
          </a:p>
        </p:txBody>
      </p:sp>
      <p:pic>
        <p:nvPicPr>
          <p:cNvPr id="156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73920" y="1617840"/>
            <a:ext cx="8765280" cy="4708080"/>
          </a:xfrm>
          <a:prstGeom prst="rect">
            <a:avLst/>
          </a:prstGeom>
          <a:ln>
            <a:noFill/>
          </a:ln>
        </p:spPr>
      </p:pic>
      <p:pic>
        <p:nvPicPr>
          <p:cNvPr id="157" name="图片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28760" y="3972240"/>
            <a:ext cx="7047720" cy="246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Linux spin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锁的实现</a:t>
            </a:r>
            <a:endParaRPr/>
          </a:p>
        </p:txBody>
      </p:sp>
      <p:pic>
        <p:nvPicPr>
          <p:cNvPr id="159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73920" y="1617840"/>
            <a:ext cx="8765280" cy="4708080"/>
          </a:xfrm>
          <a:prstGeom prst="rect">
            <a:avLst/>
          </a:prstGeom>
          <a:ln>
            <a:noFill/>
          </a:ln>
        </p:spPr>
      </p:pic>
      <p:pic>
        <p:nvPicPr>
          <p:cNvPr id="160" name="图片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300400" y="4029120"/>
            <a:ext cx="6747840" cy="2296800"/>
          </a:xfrm>
          <a:prstGeom prst="rect">
            <a:avLst/>
          </a:prstGeom>
          <a:ln>
            <a:noFill/>
          </a:ln>
        </p:spPr>
      </p:pic>
      <p:sp>
        <p:nvSpPr>
          <p:cNvPr id="161" name="CustomShape 2"/>
          <p:cNvSpPr/>
          <p:nvPr/>
        </p:nvSpPr>
        <p:spPr>
          <a:xfrm>
            <a:off x="9372600" y="1200240"/>
            <a:ext cx="1789920" cy="107568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 w="12600">
            <a:solidFill>
              <a:srgbClr val="4472c4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更新</a:t>
            </a:r>
            <a:r>
              <a:rPr lang="en-US">
                <a:solidFill>
                  <a:srgbClr val="000000"/>
                </a:solidFill>
                <a:latin typeface="Calibri"/>
              </a:rPr>
              <a:t>ticket</a:t>
            </a:r>
            <a:r>
              <a:rPr lang="en-US">
                <a:solidFill>
                  <a:srgbClr val="000000"/>
                </a:solidFill>
                <a:latin typeface="Calibri"/>
              </a:rPr>
              <a:t>的值</a:t>
            </a:r>
            <a:endParaRPr/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163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80" y="1504800"/>
            <a:ext cx="8952840" cy="467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165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80" y="1504800"/>
            <a:ext cx="8952840" cy="4671360"/>
          </a:xfrm>
          <a:prstGeom prst="rect">
            <a:avLst/>
          </a:prstGeom>
          <a:ln>
            <a:noFill/>
          </a:ln>
        </p:spPr>
      </p:pic>
      <p:pic>
        <p:nvPicPr>
          <p:cNvPr id="166" name="图片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362320" y="3840840"/>
            <a:ext cx="7038360" cy="248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168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80" y="1504800"/>
            <a:ext cx="8952840" cy="4671360"/>
          </a:xfrm>
          <a:prstGeom prst="rect">
            <a:avLst/>
          </a:prstGeom>
          <a:ln>
            <a:noFill/>
          </a:ln>
        </p:spPr>
      </p:pic>
      <p:pic>
        <p:nvPicPr>
          <p:cNvPr id="169" name="图片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347920" y="3981600"/>
            <a:ext cx="7281000" cy="219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171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80" y="1504800"/>
            <a:ext cx="8952840" cy="4671360"/>
          </a:xfrm>
          <a:prstGeom prst="rect">
            <a:avLst/>
          </a:prstGeom>
          <a:ln>
            <a:noFill/>
          </a:ln>
        </p:spPr>
      </p:pic>
      <p:pic>
        <p:nvPicPr>
          <p:cNvPr id="172" name="图片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09680" y="3933720"/>
            <a:ext cx="7581240" cy="243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174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80" y="1504800"/>
            <a:ext cx="8952840" cy="4671360"/>
          </a:xfrm>
          <a:prstGeom prst="rect">
            <a:avLst/>
          </a:prstGeom>
          <a:ln>
            <a:noFill/>
          </a:ln>
        </p:spPr>
      </p:pic>
      <p:pic>
        <p:nvPicPr>
          <p:cNvPr id="175" name="图片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86160" y="3967200"/>
            <a:ext cx="7119360" cy="220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177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80" y="1504800"/>
            <a:ext cx="8952840" cy="4671360"/>
          </a:xfrm>
          <a:prstGeom prst="rect">
            <a:avLst/>
          </a:prstGeom>
          <a:ln>
            <a:noFill/>
          </a:ln>
        </p:spPr>
      </p:pic>
      <p:pic>
        <p:nvPicPr>
          <p:cNvPr id="178" name="图片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33720" y="3840840"/>
            <a:ext cx="7362000" cy="2335320"/>
          </a:xfrm>
          <a:prstGeom prst="rect">
            <a:avLst/>
          </a:prstGeom>
          <a:ln>
            <a:noFill/>
          </a:ln>
        </p:spPr>
      </p:pic>
      <p:sp>
        <p:nvSpPr>
          <p:cNvPr id="179" name="CustomShape 2"/>
          <p:cNvSpPr/>
          <p:nvPr/>
        </p:nvSpPr>
        <p:spPr>
          <a:xfrm>
            <a:off x="4172040" y="2830680"/>
            <a:ext cx="2380680" cy="10098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12600">
            <a:solidFill>
              <a:srgbClr val="ed7d31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500-4000 </a:t>
            </a:r>
            <a:r>
              <a:rPr lang="en-US">
                <a:solidFill>
                  <a:srgbClr val="000000"/>
                </a:solidFill>
                <a:latin typeface="Calibri"/>
              </a:rPr>
              <a:t>个周期</a:t>
            </a:r>
            <a:endParaRPr/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181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80" y="1504800"/>
            <a:ext cx="8952840" cy="4671360"/>
          </a:xfrm>
          <a:prstGeom prst="rect">
            <a:avLst/>
          </a:prstGeom>
          <a:ln>
            <a:noFill/>
          </a:ln>
        </p:spPr>
      </p:pic>
      <p:pic>
        <p:nvPicPr>
          <p:cNvPr id="182" name="图片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362320" y="3840840"/>
            <a:ext cx="7038360" cy="2482920"/>
          </a:xfrm>
          <a:prstGeom prst="rect">
            <a:avLst/>
          </a:prstGeom>
          <a:ln>
            <a:noFill/>
          </a:ln>
        </p:spPr>
      </p:pic>
      <p:pic>
        <p:nvPicPr>
          <p:cNvPr id="183" name="图片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19400" y="3840840"/>
            <a:ext cx="7552440" cy="245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关于内核扩展性的思考</a:t>
            </a:r>
            <a:endParaRPr/>
          </a:p>
        </p:txBody>
      </p:sp>
      <p:sp>
        <p:nvSpPr>
          <p:cNvPr id="79" name="CustomShape 2"/>
          <p:cNvSpPr/>
          <p:nvPr/>
        </p:nvSpPr>
        <p:spPr>
          <a:xfrm>
            <a:off x="838080" y="1494720"/>
            <a:ext cx="10514880" cy="495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一些内核扩展性的研究表明现有内核并不具有很好扩展性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考虑去修复是困难的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新的操作系统内核设计：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Corey , Barrelfish, fos, Tessellation, …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可扩展性问题有多严重？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修复它们的困难有多大？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这些问题一般是不好回答的，但是我们可以通过分析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Linux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可扩展性给一些关于这些问题相关的想法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185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80" y="1504800"/>
            <a:ext cx="8952840" cy="4671360"/>
          </a:xfrm>
          <a:prstGeom prst="rect">
            <a:avLst/>
          </a:prstGeom>
          <a:ln>
            <a:noFill/>
          </a:ln>
        </p:spPr>
      </p:pic>
      <p:pic>
        <p:nvPicPr>
          <p:cNvPr id="186" name="图片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95520" y="3933720"/>
            <a:ext cx="6724080" cy="224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188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80" y="1504800"/>
            <a:ext cx="8952840" cy="4671360"/>
          </a:xfrm>
          <a:prstGeom prst="rect">
            <a:avLst/>
          </a:prstGeom>
          <a:ln>
            <a:noFill/>
          </a:ln>
        </p:spPr>
      </p:pic>
      <p:pic>
        <p:nvPicPr>
          <p:cNvPr id="189" name="图片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43080" y="3657600"/>
            <a:ext cx="7828920" cy="251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191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80" y="1504800"/>
            <a:ext cx="8952840" cy="4671360"/>
          </a:xfrm>
          <a:prstGeom prst="rect">
            <a:avLst/>
          </a:prstGeom>
          <a:ln>
            <a:noFill/>
          </a:ln>
        </p:spPr>
      </p:pic>
      <p:pic>
        <p:nvPicPr>
          <p:cNvPr id="192" name="图片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43080" y="3943440"/>
            <a:ext cx="7495560" cy="241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194" name="内容占位符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0" y="1457280"/>
            <a:ext cx="9619560" cy="483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31960" y="1552680"/>
            <a:ext cx="8821080" cy="4818960"/>
          </a:xfrm>
          <a:prstGeom prst="rect">
            <a:avLst/>
          </a:prstGeom>
          <a:ln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952560" y="45072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952560" y="45072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198" name="内容占位符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19120" y="1514520"/>
            <a:ext cx="9381240" cy="466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952560" y="45072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不扩展锁导致扩展性坍塌</a:t>
            </a:r>
            <a:endParaRPr/>
          </a:p>
        </p:txBody>
      </p:sp>
      <p:pic>
        <p:nvPicPr>
          <p:cNvPr id="200" name="内容占位符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23920" y="1514520"/>
            <a:ext cx="9810000" cy="466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瓶颈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读取挂载表</a:t>
            </a:r>
            <a:endParaRPr/>
          </a:p>
        </p:txBody>
      </p:sp>
      <p:sp>
        <p:nvSpPr>
          <p:cNvPr id="20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800">
                <a:solidFill>
                  <a:srgbClr val="000000"/>
                </a:solidFill>
                <a:latin typeface="Calibri"/>
              </a:rPr>
              <a:t>sys_open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最终调用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203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40080" y="2277360"/>
            <a:ext cx="6666840" cy="3066480"/>
          </a:xfrm>
          <a:prstGeom prst="rect">
            <a:avLst/>
          </a:prstGeom>
          <a:ln>
            <a:noFill/>
          </a:ln>
        </p:spPr>
      </p:pic>
      <p:sp>
        <p:nvSpPr>
          <p:cNvPr id="204" name="CustomShape 3"/>
          <p:cNvSpPr/>
          <p:nvPr/>
        </p:nvSpPr>
        <p:spPr>
          <a:xfrm>
            <a:off x="905040" y="5267160"/>
            <a:ext cx="7752600" cy="1187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众所周知的问题，有很多解决方案：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使用扩展锁（</a:t>
            </a:r>
            <a:r>
              <a:rPr lang="en-US">
                <a:solidFill>
                  <a:srgbClr val="000000"/>
                </a:solidFill>
                <a:latin typeface="Calibri"/>
              </a:rPr>
              <a:t>MCS 91</a:t>
            </a:r>
            <a:r>
              <a:rPr lang="en-US">
                <a:solidFill>
                  <a:srgbClr val="000000"/>
                </a:solidFill>
                <a:latin typeface="Calibri"/>
              </a:rPr>
              <a:t>）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使用消息传递（</a:t>
            </a:r>
            <a:r>
              <a:rPr lang="en-US">
                <a:solidFill>
                  <a:srgbClr val="000000"/>
                </a:solidFill>
                <a:latin typeface="Calibri"/>
              </a:rPr>
              <a:t>Baumann 09</a:t>
            </a:r>
            <a:r>
              <a:rPr lang="en-US">
                <a:solidFill>
                  <a:srgbClr val="000000"/>
                </a:solidFill>
                <a:latin typeface="Calibri"/>
              </a:rPr>
              <a:t>）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避免锁的共识</a:t>
            </a:r>
            <a:endParaRPr/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单核挂载缓存</a:t>
            </a:r>
            <a:endParaRPr/>
          </a:p>
        </p:txBody>
      </p:sp>
      <p:sp>
        <p:nvSpPr>
          <p:cNvPr id="206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挂载表很少被修改</a:t>
            </a:r>
            <a:endParaRPr/>
          </a:p>
        </p:txBody>
      </p:sp>
      <p:pic>
        <p:nvPicPr>
          <p:cNvPr id="207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800" y="2362320"/>
            <a:ext cx="7867080" cy="348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单核挂载缓存</a:t>
            </a:r>
            <a:endParaRPr/>
          </a:p>
        </p:txBody>
      </p:sp>
      <p:sp>
        <p:nvSpPr>
          <p:cNvPr id="20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挂载表很少被修改</a:t>
            </a:r>
            <a:endParaRPr/>
          </a:p>
        </p:txBody>
      </p:sp>
      <p:pic>
        <p:nvPicPr>
          <p:cNvPr id="210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33440" y="2376360"/>
            <a:ext cx="7552440" cy="351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分析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Linux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的扩展性</a:t>
            </a:r>
            <a:endParaRPr/>
          </a:p>
        </p:txBody>
      </p:sp>
      <p:sp>
        <p:nvSpPr>
          <p:cNvPr id="81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使用现成的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48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核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x86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架构的机器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运行一个近期的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Linux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版本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使用比较多，且扩展性相对来说比较好的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测试一组应用程序的扩展性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并行实现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系统调用密集型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单核挂载缓存</a:t>
            </a:r>
            <a:endParaRPr/>
          </a:p>
        </p:txBody>
      </p:sp>
      <p:sp>
        <p:nvSpPr>
          <p:cNvPr id="21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挂载表很少被修改</a:t>
            </a:r>
            <a:endParaRPr/>
          </a:p>
        </p:txBody>
      </p:sp>
      <p:pic>
        <p:nvPicPr>
          <p:cNvPr id="213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62120" y="2500200"/>
            <a:ext cx="7876440" cy="296640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1009800" y="5600880"/>
            <a:ext cx="7914600" cy="63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共识</a:t>
            </a:r>
            <a:r>
              <a:rPr lang="en-US">
                <a:solidFill>
                  <a:srgbClr val="000000"/>
                </a:solidFill>
                <a:latin typeface="Calibri"/>
              </a:rPr>
              <a:t>: </a:t>
            </a:r>
            <a:r>
              <a:rPr lang="en-US">
                <a:solidFill>
                  <a:srgbClr val="000000"/>
                </a:solidFill>
                <a:latin typeface="Calibri"/>
              </a:rPr>
              <a:t>每个核访问自己的核缓存表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修改挂载表</a:t>
            </a:r>
            <a:r>
              <a:rPr lang="en-US">
                <a:solidFill>
                  <a:srgbClr val="000000"/>
                </a:solidFill>
                <a:latin typeface="Calibri"/>
              </a:rPr>
              <a:t>: </a:t>
            </a:r>
            <a:r>
              <a:rPr lang="en-US">
                <a:solidFill>
                  <a:srgbClr val="000000"/>
                </a:solidFill>
                <a:latin typeface="Calibri"/>
              </a:rPr>
              <a:t>无效的单核挂载表</a:t>
            </a:r>
            <a:endParaRPr/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单核挂载缓存</a:t>
            </a:r>
            <a:endParaRPr/>
          </a:p>
        </p:txBody>
      </p:sp>
      <p:sp>
        <p:nvSpPr>
          <p:cNvPr id="216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挂载表很少被修改</a:t>
            </a:r>
            <a:endParaRPr/>
          </a:p>
        </p:txBody>
      </p:sp>
      <p:sp>
        <p:nvSpPr>
          <p:cNvPr id="217" name="CustomShape 3"/>
          <p:cNvSpPr/>
          <p:nvPr/>
        </p:nvSpPr>
        <p:spPr>
          <a:xfrm>
            <a:off x="1009800" y="5600880"/>
            <a:ext cx="7914600" cy="63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共识</a:t>
            </a:r>
            <a:r>
              <a:rPr lang="en-US">
                <a:solidFill>
                  <a:srgbClr val="000000"/>
                </a:solidFill>
                <a:latin typeface="Calibri"/>
              </a:rPr>
              <a:t>: </a:t>
            </a:r>
            <a:r>
              <a:rPr lang="en-US">
                <a:solidFill>
                  <a:srgbClr val="000000"/>
                </a:solidFill>
                <a:latin typeface="Calibri"/>
              </a:rPr>
              <a:t>每个核访问自己的核缓存表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修改挂载表</a:t>
            </a:r>
            <a:r>
              <a:rPr lang="en-US">
                <a:solidFill>
                  <a:srgbClr val="000000"/>
                </a:solidFill>
                <a:latin typeface="Calibri"/>
              </a:rPr>
              <a:t>: </a:t>
            </a:r>
            <a:r>
              <a:rPr lang="en-US">
                <a:solidFill>
                  <a:srgbClr val="000000"/>
                </a:solidFill>
                <a:latin typeface="Calibri"/>
              </a:rPr>
              <a:t>无效的单核挂载表</a:t>
            </a:r>
            <a:endParaRPr/>
          </a:p>
        </p:txBody>
      </p:sp>
      <p:pic>
        <p:nvPicPr>
          <p:cNvPr id="218" name="图片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00160" y="2228760"/>
            <a:ext cx="7923960" cy="337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单核查找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扩展性更好</a:t>
            </a:r>
            <a:endParaRPr/>
          </a:p>
        </p:txBody>
      </p:sp>
      <p:pic>
        <p:nvPicPr>
          <p:cNvPr id="220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19240" y="1690560"/>
            <a:ext cx="7981200" cy="448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单核查找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扩展性更好</a:t>
            </a:r>
            <a:endParaRPr/>
          </a:p>
        </p:txBody>
      </p:sp>
      <p:pic>
        <p:nvPicPr>
          <p:cNvPr id="222" name="内容占位符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71760" y="1533600"/>
            <a:ext cx="8390880" cy="479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没有明显瓶颈</a:t>
            </a:r>
            <a:endParaRPr/>
          </a:p>
        </p:txBody>
      </p:sp>
      <p:pic>
        <p:nvPicPr>
          <p:cNvPr id="224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33600" y="1362240"/>
            <a:ext cx="9438480" cy="4494960"/>
          </a:xfrm>
          <a:prstGeom prst="rect">
            <a:avLst/>
          </a:prstGeom>
          <a:ln>
            <a:noFill/>
          </a:ln>
        </p:spPr>
      </p:pic>
      <p:sp>
        <p:nvSpPr>
          <p:cNvPr id="225" name="CustomShape 2"/>
          <p:cNvSpPr/>
          <p:nvPr/>
        </p:nvSpPr>
        <p:spPr>
          <a:xfrm>
            <a:off x="1285920" y="6039000"/>
            <a:ext cx="579060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在</a:t>
            </a:r>
            <a:r>
              <a:rPr lang="en-US">
                <a:solidFill>
                  <a:srgbClr val="000000"/>
                </a:solidFill>
                <a:latin typeface="Calibri"/>
              </a:rPr>
              <a:t>48</a:t>
            </a:r>
            <a:r>
              <a:rPr lang="en-US">
                <a:solidFill>
                  <a:srgbClr val="000000"/>
                </a:solidFill>
                <a:latin typeface="Calibri"/>
              </a:rPr>
              <a:t>核上，函数执行更慢</a:t>
            </a:r>
            <a:endParaRPr/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没有明显瓶颈</a:t>
            </a:r>
            <a:endParaRPr/>
          </a:p>
        </p:txBody>
      </p:sp>
      <p:sp>
        <p:nvSpPr>
          <p:cNvPr id="227" name="CustomShape 2"/>
          <p:cNvSpPr/>
          <p:nvPr/>
        </p:nvSpPr>
        <p:spPr>
          <a:xfrm>
            <a:off x="1285920" y="6039000"/>
            <a:ext cx="579060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在</a:t>
            </a:r>
            <a:r>
              <a:rPr lang="en-US">
                <a:solidFill>
                  <a:srgbClr val="000000"/>
                </a:solidFill>
                <a:latin typeface="Calibri"/>
              </a:rPr>
              <a:t>48</a:t>
            </a:r>
            <a:r>
              <a:rPr lang="en-US">
                <a:solidFill>
                  <a:srgbClr val="000000"/>
                </a:solidFill>
                <a:latin typeface="Calibri"/>
              </a:rPr>
              <a:t>核上，函数执行更慢</a:t>
            </a:r>
            <a:endParaRPr/>
          </a:p>
        </p:txBody>
      </p:sp>
      <p:pic>
        <p:nvPicPr>
          <p:cNvPr id="228" name="内容占位符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52680" y="1314360"/>
            <a:ext cx="8705160" cy="472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没有明显瓶颈</a:t>
            </a:r>
            <a:endParaRPr/>
          </a:p>
        </p:txBody>
      </p:sp>
      <p:sp>
        <p:nvSpPr>
          <p:cNvPr id="230" name="CustomShape 2"/>
          <p:cNvSpPr/>
          <p:nvPr/>
        </p:nvSpPr>
        <p:spPr>
          <a:xfrm>
            <a:off x="1285920" y="6039000"/>
            <a:ext cx="579060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在</a:t>
            </a:r>
            <a:r>
              <a:rPr lang="en-US">
                <a:solidFill>
                  <a:srgbClr val="000000"/>
                </a:solidFill>
                <a:latin typeface="Calibri"/>
              </a:rPr>
              <a:t>48</a:t>
            </a:r>
            <a:r>
              <a:rPr lang="en-US">
                <a:solidFill>
                  <a:srgbClr val="000000"/>
                </a:solidFill>
                <a:latin typeface="Calibri"/>
              </a:rPr>
              <a:t>核上，函数执行更慢</a:t>
            </a:r>
            <a:endParaRPr/>
          </a:p>
        </p:txBody>
      </p:sp>
      <p:pic>
        <p:nvPicPr>
          <p:cNvPr id="231" name="内容占位符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23880" y="1571760"/>
            <a:ext cx="8552880" cy="417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没有明显瓶颈</a:t>
            </a:r>
            <a:endParaRPr/>
          </a:p>
        </p:txBody>
      </p:sp>
      <p:sp>
        <p:nvSpPr>
          <p:cNvPr id="233" name="CustomShape 2"/>
          <p:cNvSpPr/>
          <p:nvPr/>
        </p:nvSpPr>
        <p:spPr>
          <a:xfrm>
            <a:off x="1285920" y="6039000"/>
            <a:ext cx="579060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在</a:t>
            </a:r>
            <a:r>
              <a:rPr lang="en-US">
                <a:solidFill>
                  <a:srgbClr val="000000"/>
                </a:solidFill>
                <a:latin typeface="Calibri"/>
              </a:rPr>
              <a:t>48</a:t>
            </a:r>
            <a:r>
              <a:rPr lang="en-US">
                <a:solidFill>
                  <a:srgbClr val="000000"/>
                </a:solidFill>
                <a:latin typeface="Calibri"/>
              </a:rPr>
              <a:t>核上，函数执行更慢</a:t>
            </a:r>
            <a:endParaRPr/>
          </a:p>
        </p:txBody>
      </p:sp>
      <p:pic>
        <p:nvPicPr>
          <p:cNvPr id="234" name="内容占位符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85920" y="1419120"/>
            <a:ext cx="8295480" cy="422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瓶颈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引用计数</a:t>
            </a:r>
            <a:endParaRPr/>
          </a:p>
        </p:txBody>
      </p:sp>
      <p:sp>
        <p:nvSpPr>
          <p:cNvPr id="236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引用计数表明内核是否能释放对象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文件名缓存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(dentry), 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物理页…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7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43120" y="3067920"/>
            <a:ext cx="5971320" cy="186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瓶颈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引用计数</a:t>
            </a:r>
            <a:endParaRPr/>
          </a:p>
        </p:txBody>
      </p:sp>
      <p:sp>
        <p:nvSpPr>
          <p:cNvPr id="23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引用计数表明内核是否能释放对象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文件名缓存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(dentry), 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物理页…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40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35960" y="2967120"/>
            <a:ext cx="7719120" cy="184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贡献</a:t>
            </a:r>
            <a:endParaRPr/>
          </a:p>
        </p:txBody>
      </p:sp>
      <p:sp>
        <p:nvSpPr>
          <p:cNvPr id="8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分析了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Linux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对于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7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个真实应用程序的扩展性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Stock Linux 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限制了扩展性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瓶颈分析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修复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 3002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行代码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, 16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个补丁包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大部分的修改都提高了并行应用程序的扩展性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遗留了一些硬件设计或者应用程序本身的瓶颈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结果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: 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没有内核问题可以扩展到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48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个核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瓶颈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引用计数</a:t>
            </a:r>
            <a:endParaRPr/>
          </a:p>
        </p:txBody>
      </p:sp>
      <p:sp>
        <p:nvSpPr>
          <p:cNvPr id="24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引用计数表明内核是否能释放对象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文件名缓存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(dentry), 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物理页…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43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35960" y="2967120"/>
            <a:ext cx="7719120" cy="1842480"/>
          </a:xfrm>
          <a:prstGeom prst="rect">
            <a:avLst/>
          </a:prstGeom>
          <a:ln>
            <a:noFill/>
          </a:ln>
        </p:spPr>
      </p:pic>
      <p:pic>
        <p:nvPicPr>
          <p:cNvPr id="244" name="图片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433520" y="2832120"/>
            <a:ext cx="9324360" cy="192348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838080" y="4944960"/>
            <a:ext cx="7914600" cy="821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 Light"/>
              </a:rPr>
              <a:t>读取引用计数很慢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 Light"/>
              </a:rPr>
              <a:t>读取引用计数延误了来自其他核的内存操作</a:t>
            </a:r>
            <a:endParaRPr/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读取引用计数很慢</a:t>
            </a:r>
            <a:endParaRPr/>
          </a:p>
        </p:txBody>
      </p:sp>
      <p:pic>
        <p:nvPicPr>
          <p:cNvPr id="247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42960" y="1428840"/>
            <a:ext cx="9190800" cy="474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读取引用计数很慢</a:t>
            </a:r>
            <a:endParaRPr/>
          </a:p>
        </p:txBody>
      </p:sp>
      <p:pic>
        <p:nvPicPr>
          <p:cNvPr id="249" name="内容占位符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95440" y="1533600"/>
            <a:ext cx="9162360" cy="464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读取引用计数很慢</a:t>
            </a:r>
            <a:endParaRPr/>
          </a:p>
        </p:txBody>
      </p:sp>
      <p:pic>
        <p:nvPicPr>
          <p:cNvPr id="251" name="内容占位符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81160" y="1552680"/>
            <a:ext cx="9143280" cy="466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838080" y="365040"/>
            <a:ext cx="10514880" cy="145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lang="en-US" sz="4400">
                <a:solidFill>
                  <a:srgbClr val="000000"/>
                </a:solidFill>
                <a:latin typeface="Calibri Light"/>
              </a:rPr>
              <a:t>读取引用计数延误了来自其他核的内存操作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253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14520" y="1447920"/>
            <a:ext cx="9000360" cy="472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838080" y="365040"/>
            <a:ext cx="10514880" cy="145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lang="en-US" sz="4400">
                <a:solidFill>
                  <a:srgbClr val="000000"/>
                </a:solidFill>
                <a:latin typeface="Calibri Light"/>
              </a:rPr>
              <a:t>读取引用计数延误了来自其他核的内存操作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255" name="内容占位符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57120" y="1285200"/>
            <a:ext cx="9248040" cy="479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838080" y="365040"/>
            <a:ext cx="10514880" cy="145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lang="en-US" sz="4400">
                <a:solidFill>
                  <a:srgbClr val="000000"/>
                </a:solidFill>
                <a:latin typeface="Calibri Light"/>
              </a:rPr>
              <a:t>读取引用计数延误了来自其他核的内存操作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257" name="内容占位符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80960" y="1295280"/>
            <a:ext cx="9133920" cy="488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838080" y="365040"/>
            <a:ext cx="10514880" cy="145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lang="en-US" sz="4400">
                <a:solidFill>
                  <a:srgbClr val="000000"/>
                </a:solidFill>
                <a:latin typeface="Calibri Light"/>
              </a:rPr>
              <a:t>读取引用计数延误了来自其他核的内存操作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259" name="内容占位符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01920" y="1349280"/>
            <a:ext cx="8765280" cy="478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838080" y="365040"/>
            <a:ext cx="10514880" cy="145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lang="en-US" sz="4400">
                <a:solidFill>
                  <a:srgbClr val="000000"/>
                </a:solidFill>
                <a:latin typeface="Calibri Light"/>
              </a:rPr>
              <a:t>读取引用计数延误了来自其他核的内存操作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261" name="内容占位符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33600" y="1371600"/>
            <a:ext cx="8343360" cy="4133160"/>
          </a:xfrm>
          <a:prstGeom prst="rect">
            <a:avLst/>
          </a:prstGeom>
          <a:ln>
            <a:noFill/>
          </a:ln>
        </p:spPr>
      </p:pic>
      <p:sp>
        <p:nvSpPr>
          <p:cNvPr id="262" name="CustomShape 2"/>
          <p:cNvSpPr/>
          <p:nvPr/>
        </p:nvSpPr>
        <p:spPr>
          <a:xfrm>
            <a:off x="1200240" y="5759280"/>
            <a:ext cx="867672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在一个引用计数上的竞争使得互联网络拥挤</a:t>
            </a:r>
            <a:endParaRPr/>
          </a:p>
        </p:txBody>
      </p:sp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838080" y="365040"/>
            <a:ext cx="10514880" cy="145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lang="en-US" sz="4400">
                <a:solidFill>
                  <a:srgbClr val="000000"/>
                </a:solidFill>
                <a:latin typeface="Calibri Light"/>
              </a:rPr>
              <a:t>读取引用计数延误了来自其他核的内存操作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sp>
        <p:nvSpPr>
          <p:cNvPr id="264" name="CustomShape 2"/>
          <p:cNvSpPr/>
          <p:nvPr/>
        </p:nvSpPr>
        <p:spPr>
          <a:xfrm>
            <a:off x="1200240" y="5759280"/>
            <a:ext cx="867672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在一个引用计数上的竞争使得互联网络拥挤</a:t>
            </a:r>
            <a:endParaRPr/>
          </a:p>
        </p:txBody>
      </p:sp>
      <p:pic>
        <p:nvPicPr>
          <p:cNvPr id="265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45120" y="1254240"/>
            <a:ext cx="8693640" cy="435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方法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运行应用程序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使用内存文件系统来避免硬盘的瓶颈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寻找瓶颈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修复瓶颈，重新运行应用程序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当没有重大的改进，或者瓶颈卡在共享硬件上的时候停止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838080" y="365040"/>
            <a:ext cx="10514880" cy="145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lang="en-US" sz="4400">
                <a:solidFill>
                  <a:srgbClr val="000000"/>
                </a:solidFill>
                <a:latin typeface="Calibri Light"/>
              </a:rPr>
              <a:t>读取引用计数延误了来自其他核的内存操作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sp>
        <p:nvSpPr>
          <p:cNvPr id="267" name="CustomShape 2"/>
          <p:cNvSpPr/>
          <p:nvPr/>
        </p:nvSpPr>
        <p:spPr>
          <a:xfrm>
            <a:off x="1200240" y="5759280"/>
            <a:ext cx="867672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在一个引用计数上的竞争使得互联网络拥挤</a:t>
            </a:r>
            <a:endParaRPr/>
          </a:p>
        </p:txBody>
      </p:sp>
      <p:pic>
        <p:nvPicPr>
          <p:cNvPr id="268" name="内容占位符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62240" y="1352520"/>
            <a:ext cx="9205920" cy="391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270" name="CustomShape 2"/>
          <p:cNvSpPr/>
          <p:nvPr/>
        </p:nvSpPr>
        <p:spPr>
          <a:xfrm>
            <a:off x="1085760" y="1940040"/>
            <a:ext cx="8590680" cy="3660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272" name="CustomShape 2"/>
          <p:cNvSpPr/>
          <p:nvPr/>
        </p:nvSpPr>
        <p:spPr>
          <a:xfrm>
            <a:off x="1085760" y="1940040"/>
            <a:ext cx="8590680" cy="3660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73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85960" y="3100320"/>
            <a:ext cx="6609600" cy="319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275" name="CustomShape 2"/>
          <p:cNvSpPr/>
          <p:nvPr/>
        </p:nvSpPr>
        <p:spPr>
          <a:xfrm>
            <a:off x="1085760" y="1940040"/>
            <a:ext cx="8590680" cy="3660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76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443400" y="2971800"/>
            <a:ext cx="4814280" cy="318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278" name="CustomShape 2"/>
          <p:cNvSpPr/>
          <p:nvPr/>
        </p:nvSpPr>
        <p:spPr>
          <a:xfrm>
            <a:off x="1085760" y="1940040"/>
            <a:ext cx="8590680" cy="3660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79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48000" y="3147840"/>
            <a:ext cx="5118840" cy="302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281" name="CustomShape 2"/>
          <p:cNvSpPr/>
          <p:nvPr/>
        </p:nvSpPr>
        <p:spPr>
          <a:xfrm>
            <a:off x="1085760" y="1940040"/>
            <a:ext cx="8590680" cy="3660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82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10000" y="2871720"/>
            <a:ext cx="4842720" cy="359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284" name="CustomShape 2"/>
          <p:cNvSpPr/>
          <p:nvPr/>
        </p:nvSpPr>
        <p:spPr>
          <a:xfrm>
            <a:off x="1085760" y="1940040"/>
            <a:ext cx="8590680" cy="3660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85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95720" y="2948040"/>
            <a:ext cx="5395320" cy="365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287" name="CustomShape 2"/>
          <p:cNvSpPr/>
          <p:nvPr/>
        </p:nvSpPr>
        <p:spPr>
          <a:xfrm>
            <a:off x="1085760" y="1940040"/>
            <a:ext cx="8590680" cy="3660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88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76640" y="2905200"/>
            <a:ext cx="5490360" cy="352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290" name="CustomShape 2"/>
          <p:cNvSpPr/>
          <p:nvPr/>
        </p:nvSpPr>
        <p:spPr>
          <a:xfrm>
            <a:off x="1085760" y="1940040"/>
            <a:ext cx="8590680" cy="3660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91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467160" y="2937240"/>
            <a:ext cx="4923720" cy="349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293" name="CustomShape 2"/>
          <p:cNvSpPr/>
          <p:nvPr/>
        </p:nvSpPr>
        <p:spPr>
          <a:xfrm>
            <a:off x="1085760" y="1940040"/>
            <a:ext cx="8590680" cy="3660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94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33720" y="2871720"/>
            <a:ext cx="5528520" cy="358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方法</a:t>
            </a:r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运行应用程序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使用内存文件系统来避免硬盘的瓶颈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寻找瓶颈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修复瓶颈，重新运行应用程序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当没有重大的改进，或者瓶颈卡在共享硬件上的时候停止</a:t>
            </a:r>
            <a:endParaRPr/>
          </a:p>
        </p:txBody>
      </p:sp>
      <p:pic>
        <p:nvPicPr>
          <p:cNvPr id="88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1760" y="1825560"/>
            <a:ext cx="705600" cy="47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296" name="CustomShape 2"/>
          <p:cNvSpPr/>
          <p:nvPr/>
        </p:nvSpPr>
        <p:spPr>
          <a:xfrm>
            <a:off x="1085760" y="1940040"/>
            <a:ext cx="8590680" cy="3660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97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00200" y="2838600"/>
            <a:ext cx="6371640" cy="382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299" name="CustomShape 2"/>
          <p:cNvSpPr/>
          <p:nvPr/>
        </p:nvSpPr>
        <p:spPr>
          <a:xfrm>
            <a:off x="1085760" y="1940040"/>
            <a:ext cx="8590680" cy="3660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00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38320" y="2757600"/>
            <a:ext cx="5857200" cy="379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302" name="CustomShape 2"/>
          <p:cNvSpPr/>
          <p:nvPr/>
        </p:nvSpPr>
        <p:spPr>
          <a:xfrm>
            <a:off x="1085760" y="1940040"/>
            <a:ext cx="8590680" cy="3660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03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52560" y="2790720"/>
            <a:ext cx="6019200" cy="387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305" name="CustomShape 2"/>
          <p:cNvSpPr/>
          <p:nvPr/>
        </p:nvSpPr>
        <p:spPr>
          <a:xfrm>
            <a:off x="1085760" y="1940040"/>
            <a:ext cx="8590680" cy="3660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06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62360" y="2790720"/>
            <a:ext cx="5728680" cy="382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308" name="CustomShape 2"/>
          <p:cNvSpPr/>
          <p:nvPr/>
        </p:nvSpPr>
        <p:spPr>
          <a:xfrm>
            <a:off x="1085760" y="1940040"/>
            <a:ext cx="8590680" cy="3660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09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28960" y="2895480"/>
            <a:ext cx="5757120" cy="357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7" dur="indefinite" restart="never" nodeType="tmRoot">
          <p:childTnLst>
            <p:seq>
              <p:cTn id="1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解决方案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endParaRPr/>
          </a:p>
        </p:txBody>
      </p:sp>
      <p:sp>
        <p:nvSpPr>
          <p:cNvPr id="311" name="CustomShape 2"/>
          <p:cNvSpPr/>
          <p:nvPr/>
        </p:nvSpPr>
        <p:spPr>
          <a:xfrm>
            <a:off x="1085760" y="1940040"/>
            <a:ext cx="8590680" cy="3660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观察：内核很少需要引用计数的准确值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每个核都有少量的空闲引用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12" name="图片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86120" y="2805120"/>
            <a:ext cx="5790600" cy="391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模糊计数器的特性</a:t>
            </a:r>
            <a:endParaRPr/>
          </a:p>
        </p:txBody>
      </p:sp>
      <p:sp>
        <p:nvSpPr>
          <p:cNvPr id="314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容易使用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变换数据结构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atomic_inc </a:t>
            </a:r>
            <a:r>
              <a:rPr lang="en-US" sz="2400">
                <a:solidFill>
                  <a:srgbClr val="000000"/>
                </a:solidFill>
                <a:latin typeface="Wingdings"/>
              </a:rPr>
              <a:t>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 sloppy_inc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扩展性好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通常没有缓存不命中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内存使用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 O(N)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的空间复杂度</a:t>
            </a:r>
            <a:endParaRPr/>
          </a:p>
        </p:txBody>
      </p:sp>
    </p:spTree>
  </p:cSld>
  <p:timing>
    <p:tnLst>
      <p:par>
        <p:cTn id="171" dur="indefinite" restart="never" nodeType="tmRoot">
          <p:childTnLst>
            <p:seq>
              <p:cTn id="1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更好扩展性</a:t>
            </a:r>
            <a:endParaRPr/>
          </a:p>
        </p:txBody>
      </p:sp>
      <p:pic>
        <p:nvPicPr>
          <p:cNvPr id="316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14440" y="1690560"/>
            <a:ext cx="7600320" cy="448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3" dur="indefinite" restart="never" nodeType="tmRoot">
          <p:childTnLst>
            <p:seq>
              <p:cTn id="1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模糊计数器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>
                <a:solidFill>
                  <a:srgbClr val="000000"/>
                </a:solidFill>
                <a:latin typeface="Calibri Light"/>
              </a:rPr>
              <a:t>更好扩展性</a:t>
            </a:r>
            <a:endParaRPr/>
          </a:p>
        </p:txBody>
      </p:sp>
      <p:pic>
        <p:nvPicPr>
          <p:cNvPr id="318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14440" y="1690560"/>
            <a:ext cx="7600320" cy="4485600"/>
          </a:xfrm>
          <a:prstGeom prst="rect">
            <a:avLst/>
          </a:prstGeom>
          <a:ln>
            <a:noFill/>
          </a:ln>
        </p:spPr>
      </p:pic>
      <p:pic>
        <p:nvPicPr>
          <p:cNvPr id="319" name="图片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85920" y="1504800"/>
            <a:ext cx="7819200" cy="482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5" dur="indefinite" restart="never" nodeType="tmRoot">
          <p:childTnLst>
            <p:seq>
              <p:cTn id="1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变换总结</a:t>
            </a:r>
            <a:endParaRPr/>
          </a:p>
        </p:txBody>
      </p:sp>
      <p:pic>
        <p:nvPicPr>
          <p:cNvPr id="321" name="内容占位符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14320" y="1419120"/>
            <a:ext cx="8886240" cy="485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7" dur="indefinite" restart="never" nodeType="tmRoot">
          <p:childTnLst>
            <p:seq>
              <p:cTn id="1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方法</a:t>
            </a:r>
            <a:endParaRPr/>
          </a:p>
        </p:txBody>
      </p:sp>
      <p:sp>
        <p:nvSpPr>
          <p:cNvPr id="9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运行应用程序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使用内存文件系统来避免硬盘的瓶颈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寻找瓶颈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修复瓶颈，重新运行应用程序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当没有重大的改进，或者瓶颈卡在共享硬件上的时候停止</a:t>
            </a:r>
            <a:endParaRPr/>
          </a:p>
        </p:txBody>
      </p:sp>
      <p:pic>
        <p:nvPicPr>
          <p:cNvPr id="91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1760" y="3126960"/>
            <a:ext cx="705600" cy="47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少量的已知技术</a:t>
            </a:r>
            <a:endParaRPr/>
          </a:p>
        </p:txBody>
      </p:sp>
      <p:sp>
        <p:nvSpPr>
          <p:cNvPr id="32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Lock-free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算法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Per-core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数据结构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细粒度锁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Cache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对齐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模糊计数器</a:t>
            </a:r>
            <a:endParaRPr/>
          </a:p>
        </p:txBody>
      </p:sp>
    </p:spTree>
  </p:cSld>
  <p:timing>
    <p:tnLst>
      <p:par>
        <p:cTn id="179" dur="indefinite" restart="never" nodeType="tmRoot">
          <p:childTnLst>
            <p:seq>
              <p:cTn id="1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修改后具有更好的扩展性</a:t>
            </a:r>
            <a:endParaRPr/>
          </a:p>
        </p:txBody>
      </p:sp>
      <p:pic>
        <p:nvPicPr>
          <p:cNvPr id="325" name="内容占位符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95240" y="1690560"/>
            <a:ext cx="6295680" cy="3841200"/>
          </a:xfrm>
          <a:prstGeom prst="rect">
            <a:avLst/>
          </a:prstGeom>
          <a:ln>
            <a:noFill/>
          </a:ln>
        </p:spPr>
      </p:pic>
      <p:sp>
        <p:nvSpPr>
          <p:cNvPr id="326" name="CustomShape 2"/>
          <p:cNvSpPr/>
          <p:nvPr/>
        </p:nvSpPr>
        <p:spPr>
          <a:xfrm>
            <a:off x="1104840" y="5800680"/>
            <a:ext cx="7305120" cy="36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大部分的扩展性成果都是</a:t>
            </a:r>
            <a:r>
              <a:rPr lang="en-US">
                <a:solidFill>
                  <a:srgbClr val="000000"/>
                </a:solidFill>
                <a:latin typeface="Calibri"/>
              </a:rPr>
              <a:t>Linux </a:t>
            </a:r>
            <a:r>
              <a:rPr lang="en-US">
                <a:solidFill>
                  <a:srgbClr val="000000"/>
                </a:solidFill>
                <a:latin typeface="Calibri"/>
              </a:rPr>
              <a:t>社区的努力得来的</a:t>
            </a:r>
            <a:endParaRPr/>
          </a:p>
        </p:txBody>
      </p:sp>
    </p:spTree>
  </p:cSld>
  <p:timing>
    <p:tnLst>
      <p:par>
        <p:cTn id="181" dur="indefinite" restart="never" nodeType="tmRoot">
          <p:childTnLst>
            <p:seq>
              <p:cTn id="1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当前瓶颈</a:t>
            </a:r>
            <a:endParaRPr/>
          </a:p>
        </p:txBody>
      </p:sp>
      <p:sp>
        <p:nvSpPr>
          <p:cNvPr id="328" name="CustomShape 2"/>
          <p:cNvSpPr/>
          <p:nvPr/>
        </p:nvSpPr>
        <p:spPr>
          <a:xfrm>
            <a:off x="838080" y="1825560"/>
            <a:ext cx="10514880" cy="4869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内核代码不是瓶颈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未来内核变化可能帮助应用程序或者硬件设计发展</a:t>
            </a:r>
            <a:endParaRPr/>
          </a:p>
        </p:txBody>
      </p:sp>
      <p:pic>
        <p:nvPicPr>
          <p:cNvPr id="329" name="图片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57240" y="1400040"/>
            <a:ext cx="7647840" cy="379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3" dur="indefinite" restart="never" nodeType="tmRoot">
          <p:childTnLst>
            <p:seq>
              <p:cTn id="1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局限性</a:t>
            </a:r>
            <a:endParaRPr/>
          </a:p>
        </p:txBody>
      </p:sp>
      <p:sp>
        <p:nvSpPr>
          <p:cNvPr id="331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结果限制在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48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核上，而且还只是针对一小部分应用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迫在眉睫的问题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: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fork/virtual memory book-keeping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Page allocator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File system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Concurrent modifications to address space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在内存文件系统中，并不是硬盘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48-core AMD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机器 不等于 单个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48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核处理器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85" dur="indefinite" restart="never" nodeType="tmRoot">
          <p:childTnLst>
            <p:seq>
              <p:cTn id="1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Calibri Light"/>
              </a:rPr>
              <a:t>相关工作</a:t>
            </a:r>
            <a:endParaRPr/>
          </a:p>
        </p:txBody>
      </p:sp>
      <p:sp>
        <p:nvSpPr>
          <p:cNvPr id="33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Linux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和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Solaris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扩展性的研究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可扩展的多核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Unix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变体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Flash, IBM, SGI, Sun, …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100s of CPUs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Linux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扩展性提高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RCU, NUMA awareness, …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我们的贡献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深度分析了内核密集型应用程序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87" dur="indefinite" restart="never" nodeType="tmRoot">
          <p:childTnLst>
            <p:seq>
              <p:cTn id="1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